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7" r:id="rId4"/>
    <p:sldId id="278" r:id="rId5"/>
    <p:sldId id="283" r:id="rId6"/>
    <p:sldId id="271" r:id="rId7"/>
    <p:sldId id="275" r:id="rId8"/>
    <p:sldId id="277" r:id="rId9"/>
    <p:sldId id="261" r:id="rId10"/>
    <p:sldId id="279" r:id="rId11"/>
    <p:sldId id="281" r:id="rId12"/>
    <p:sldId id="268" r:id="rId13"/>
    <p:sldId id="285" r:id="rId14"/>
    <p:sldId id="269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4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98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17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215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02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76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36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91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220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83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71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5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33C21-581C-4AE9-8518-D50FC654856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DA313-9F41-4A3F-B778-F7392A6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1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59563" y="2319240"/>
            <a:ext cx="84489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캡스톤디자인 </a:t>
            </a:r>
            <a:endParaRPr lang="en-US" altLang="ko-KR" sz="3600" b="1" dirty="0">
              <a:latin typeface="+mj-lt"/>
              <a:ea typeface="나눔고딕 ExtraBold" panose="020D0904000000000000" charset="-127"/>
            </a:endParaRPr>
          </a:p>
          <a:p>
            <a:pPr algn="ctr"/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온라인시스템 신청방법</a:t>
            </a:r>
            <a:endParaRPr lang="en-US" altLang="ko-KR" sz="3600" b="1" dirty="0">
              <a:latin typeface="+mj-lt"/>
              <a:ea typeface="나눔고딕 ExtraBold" panose="020D0904000000000000" charset="-127"/>
            </a:endParaRPr>
          </a:p>
          <a:p>
            <a:pPr algn="ctr"/>
            <a:r>
              <a:rPr lang="en-US" altLang="ko-KR" sz="3600" b="1" dirty="0">
                <a:latin typeface="+mj-lt"/>
                <a:ea typeface="나눔고딕 ExtraBold" panose="020D0904000000000000" charset="-127"/>
              </a:rPr>
              <a:t>[</a:t>
            </a:r>
            <a:r>
              <a:rPr lang="ko-KR" altLang="en-US" sz="3600" b="1" dirty="0">
                <a:latin typeface="+mj-lt"/>
                <a:ea typeface="나눔고딕 ExtraBold" panose="020D0904000000000000" charset="-127"/>
              </a:rPr>
              <a:t>앵커사업</a:t>
            </a:r>
            <a:r>
              <a:rPr lang="en-US" altLang="ko-KR" sz="3600" b="1" dirty="0">
                <a:latin typeface="+mj-lt"/>
                <a:ea typeface="나눔고딕 ExtraBold" panose="020D0904000000000000" charset="-127"/>
              </a:rPr>
              <a:t>]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151742" y="1854535"/>
            <a:ext cx="8006645" cy="261023"/>
            <a:chOff x="2095408" y="1956994"/>
            <a:chExt cx="5140888" cy="162451"/>
          </a:xfrm>
        </p:grpSpPr>
        <p:sp>
          <p:nvSpPr>
            <p:cNvPr id="10" name="직사각형 9"/>
            <p:cNvSpPr/>
            <p:nvPr/>
          </p:nvSpPr>
          <p:spPr>
            <a:xfrm>
              <a:off x="2095408" y="1956994"/>
              <a:ext cx="2979747" cy="16232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3" name="직각 삼각형 12"/>
            <p:cNvSpPr/>
            <p:nvPr/>
          </p:nvSpPr>
          <p:spPr>
            <a:xfrm rot="16200000" flipH="1">
              <a:off x="4316320" y="1647741"/>
              <a:ext cx="162023" cy="781385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4716296" y="1956994"/>
              <a:ext cx="2520000" cy="162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2145286" y="4123362"/>
            <a:ext cx="8013101" cy="6095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9FF5A66-7932-4B8F-AB0D-725A48DFA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63" y="5985020"/>
            <a:ext cx="4968130" cy="51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0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5187550" y="1119009"/>
            <a:ext cx="2239328" cy="473537"/>
            <a:chOff x="428181" y="1104435"/>
            <a:chExt cx="1679496" cy="355153"/>
          </a:xfrm>
        </p:grpSpPr>
        <p:grpSp>
          <p:nvGrpSpPr>
            <p:cNvPr id="35" name="그룹 34"/>
            <p:cNvGrpSpPr/>
            <p:nvPr/>
          </p:nvGrpSpPr>
          <p:grpSpPr>
            <a:xfrm>
              <a:off x="428181" y="1104436"/>
              <a:ext cx="1679496" cy="355152"/>
              <a:chOff x="827584" y="1778387"/>
              <a:chExt cx="1784263" cy="241363"/>
            </a:xfrm>
            <a:solidFill>
              <a:srgbClr val="579187"/>
            </a:solidFill>
          </p:grpSpPr>
          <p:sp>
            <p:nvSpPr>
              <p:cNvPr id="37" name="직사각형 36"/>
              <p:cNvSpPr/>
              <p:nvPr/>
            </p:nvSpPr>
            <p:spPr>
              <a:xfrm>
                <a:off x="827584" y="1778387"/>
                <a:ext cx="1438590" cy="2413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직각 삼각형 37"/>
              <p:cNvSpPr/>
              <p:nvPr/>
            </p:nvSpPr>
            <p:spPr>
              <a:xfrm>
                <a:off x="2266174" y="1778387"/>
                <a:ext cx="345673" cy="24136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467543" y="1104435"/>
              <a:ext cx="13147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목       차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773247" y="2830290"/>
            <a:ext cx="5307262" cy="584712"/>
            <a:chOff x="3572217" y="2047815"/>
            <a:chExt cx="4726780" cy="438534"/>
          </a:xfrm>
        </p:grpSpPr>
        <p:sp>
          <p:nvSpPr>
            <p:cNvPr id="4" name="TextBox 3"/>
            <p:cNvSpPr txBox="1"/>
            <p:nvPr/>
          </p:nvSpPr>
          <p:spPr>
            <a:xfrm>
              <a:off x="4194541" y="2047815"/>
              <a:ext cx="4104456" cy="438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학생 신청방법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팀장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팀원</a:t>
              </a:r>
              <a:r>
                <a:rPr lang="en-US" altLang="ko-KR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72217" y="2162227"/>
              <a:ext cx="510277" cy="223090"/>
              <a:chOff x="3572217" y="2162227"/>
              <a:chExt cx="510277" cy="223090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3573846" y="2192138"/>
                <a:ext cx="307916" cy="15480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6" name="직각 삼각형 5"/>
              <p:cNvSpPr/>
              <p:nvPr/>
            </p:nvSpPr>
            <p:spPr>
              <a:xfrm>
                <a:off x="3881344" y="2192138"/>
                <a:ext cx="154800" cy="154800"/>
              </a:xfrm>
              <a:prstGeom prst="rt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7" name="직각 삼각형 6"/>
              <p:cNvSpPr/>
              <p:nvPr/>
            </p:nvSpPr>
            <p:spPr>
              <a:xfrm rot="16200000" flipH="1">
                <a:off x="3927694" y="2192138"/>
                <a:ext cx="154800" cy="15480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72217" y="2162227"/>
                <a:ext cx="309124" cy="223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33" dirty="0">
                    <a:ln>
                      <a:solidFill>
                        <a:schemeClr val="bg1">
                          <a:lumMod val="95000"/>
                          <a:alpha val="10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1</a:t>
                </a:r>
                <a:endParaRPr lang="ko-KR" altLang="en-US" sz="1333" dirty="0">
                  <a:ln>
                    <a:solidFill>
                      <a:schemeClr val="bg1">
                        <a:lumMod val="95000"/>
                        <a:alpha val="10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4" name="그룹 43"/>
          <p:cNvGrpSpPr/>
          <p:nvPr/>
        </p:nvGrpSpPr>
        <p:grpSpPr>
          <a:xfrm>
            <a:off x="4773247" y="4077200"/>
            <a:ext cx="5307262" cy="521297"/>
            <a:chOff x="3572217" y="2047815"/>
            <a:chExt cx="4726780" cy="390973"/>
          </a:xfrm>
        </p:grpSpPr>
        <p:sp>
          <p:nvSpPr>
            <p:cNvPr id="52" name="TextBox 51"/>
            <p:cNvSpPr txBox="1"/>
            <p:nvPr/>
          </p:nvSpPr>
          <p:spPr>
            <a:xfrm>
              <a:off x="4194541" y="2047815"/>
              <a:ext cx="4104456" cy="390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133" b="1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교수 </a:t>
              </a:r>
              <a:r>
                <a:rPr lang="ko-KR" altLang="en-US" sz="2133" b="1" dirty="0" err="1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승인방법</a:t>
              </a:r>
              <a:endPara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54" name="그룹 53"/>
            <p:cNvGrpSpPr/>
            <p:nvPr/>
          </p:nvGrpSpPr>
          <p:grpSpPr>
            <a:xfrm>
              <a:off x="3572217" y="2162227"/>
              <a:ext cx="510277" cy="223090"/>
              <a:chOff x="3572217" y="2162227"/>
              <a:chExt cx="510277" cy="223090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3573846" y="2192138"/>
                <a:ext cx="307916" cy="154800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6" name="직각 삼각형 55"/>
              <p:cNvSpPr/>
              <p:nvPr/>
            </p:nvSpPr>
            <p:spPr>
              <a:xfrm>
                <a:off x="3881344" y="2192138"/>
                <a:ext cx="154800" cy="154800"/>
              </a:xfrm>
              <a:prstGeom prst="rtTriangl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7" name="직각 삼각형 56"/>
              <p:cNvSpPr/>
              <p:nvPr/>
            </p:nvSpPr>
            <p:spPr>
              <a:xfrm rot="16200000" flipH="1">
                <a:off x="3927694" y="2192138"/>
                <a:ext cx="154800" cy="154800"/>
              </a:xfrm>
              <a:prstGeom prst="rtTriangl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667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572217" y="2162227"/>
                <a:ext cx="309124" cy="223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33" dirty="0">
                    <a:ln>
                      <a:solidFill>
                        <a:schemeClr val="bg1">
                          <a:lumMod val="95000"/>
                          <a:alpha val="10000"/>
                        </a:schemeClr>
                      </a:solidFill>
                    </a:ln>
                    <a:solidFill>
                      <a:schemeClr val="bg1">
                        <a:lumMod val="95000"/>
                      </a:schemeClr>
                    </a:solidFill>
                    <a:latin typeface="+mj-ea"/>
                    <a:ea typeface="+mj-ea"/>
                  </a:rPr>
                  <a:t>2</a:t>
                </a:r>
                <a:endParaRPr lang="ko-KR" altLang="en-US" sz="1333" dirty="0">
                  <a:ln>
                    <a:solidFill>
                      <a:schemeClr val="bg1">
                        <a:lumMod val="95000"/>
                        <a:alpha val="10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00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6070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 신청방법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2"/>
            <a:ext cx="12192000" cy="63093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268689" y="4316382"/>
            <a:ext cx="2873431" cy="897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10406146" y="3545377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14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53738" y="113244"/>
            <a:ext cx="1803861" cy="6582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53737" y="844275"/>
            <a:ext cx="1803861" cy="3776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735598" y="16052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1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35598" y="771513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</a:rPr>
              <a:t>2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4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6A1C24A-89E5-416F-988F-CBAE804B5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11560" y="2317153"/>
            <a:ext cx="348044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접수기간에만 신청 가능</a:t>
            </a:r>
          </a:p>
        </p:txBody>
      </p:sp>
      <p:sp>
        <p:nvSpPr>
          <p:cNvPr id="10" name="아래쪽 화살표 9"/>
          <p:cNvSpPr/>
          <p:nvPr/>
        </p:nvSpPr>
        <p:spPr>
          <a:xfrm>
            <a:off x="11080381" y="2891026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438520" y="4326853"/>
            <a:ext cx="33810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해당연도 확인 후 클릭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176" y="4325070"/>
            <a:ext cx="4705134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rgbClr val="FF0000"/>
                </a:solidFill>
              </a:rPr>
              <a:t>프로그램명</a:t>
            </a:r>
            <a:r>
              <a:rPr lang="en-US" altLang="ko-KR" sz="2400" b="1" dirty="0">
                <a:solidFill>
                  <a:srgbClr val="FF0000"/>
                </a:solidFill>
              </a:rPr>
              <a:t>: [</a:t>
            </a:r>
            <a:r>
              <a:rPr lang="ko-KR" altLang="en-US" sz="2400" b="1" dirty="0">
                <a:solidFill>
                  <a:srgbClr val="FF0000"/>
                </a:solidFill>
              </a:rPr>
              <a:t>앵커사업</a:t>
            </a:r>
            <a:r>
              <a:rPr lang="en-US" altLang="ko-KR" sz="2400" b="1" dirty="0">
                <a:solidFill>
                  <a:srgbClr val="FF0000"/>
                </a:solidFill>
              </a:rPr>
              <a:t>]</a:t>
            </a:r>
            <a:r>
              <a:rPr lang="ko-KR" altLang="en-US" sz="2400" b="1" dirty="0">
                <a:solidFill>
                  <a:srgbClr val="FF0000"/>
                </a:solidFill>
              </a:rPr>
              <a:t>으로 신청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r>
              <a:rPr lang="en-US" altLang="ko-KR" sz="2000" b="1" dirty="0">
                <a:solidFill>
                  <a:srgbClr val="FF0000"/>
                </a:solidFill>
              </a:rPr>
              <a:t>※</a:t>
            </a:r>
            <a:r>
              <a:rPr lang="ko-KR" altLang="en-US" sz="2000" b="1" dirty="0">
                <a:solidFill>
                  <a:srgbClr val="FF0000"/>
                </a:solidFill>
              </a:rPr>
              <a:t>앵커사업 참여학과 학부생 대상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622567-9C86-40B3-BB8A-660DBF4F7278}"/>
              </a:ext>
            </a:extLst>
          </p:cNvPr>
          <p:cNvSpPr/>
          <p:nvPr/>
        </p:nvSpPr>
        <p:spPr>
          <a:xfrm>
            <a:off x="200191" y="3780460"/>
            <a:ext cx="11741717" cy="3903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55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75FF0BD-DEAF-478F-A166-63F72BD1F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5231727" y="6468342"/>
            <a:ext cx="1138847" cy="37748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rot="10800000" flipV="1">
            <a:off x="125046" y="5981587"/>
            <a:ext cx="6423604" cy="44473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아래쪽 화살표 9"/>
          <p:cNvSpPr/>
          <p:nvPr/>
        </p:nvSpPr>
        <p:spPr>
          <a:xfrm rot="16200000" flipH="1">
            <a:off x="4624190" y="6342838"/>
            <a:ext cx="407327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121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213632D-D993-4C28-B6B1-73752B23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233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03522" y="1440731"/>
            <a:ext cx="1886988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해당 내용 작성</a:t>
            </a:r>
          </a:p>
        </p:txBody>
      </p:sp>
    </p:spTree>
    <p:extLst>
      <p:ext uri="{BB962C8B-B14F-4D97-AF65-F5344CB8AC3E}">
        <p14:creationId xmlns:p14="http://schemas.microsoft.com/office/powerpoint/2010/main" val="206277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8881" y="831272"/>
            <a:ext cx="3466407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본인</a:t>
            </a:r>
            <a:r>
              <a:rPr lang="en-US" altLang="ko-KR" dirty="0"/>
              <a:t>(</a:t>
            </a:r>
            <a:r>
              <a:rPr lang="ko-KR" altLang="en-US" dirty="0"/>
              <a:t>팀장</a:t>
            </a:r>
            <a:r>
              <a:rPr lang="en-US" altLang="ko-KR" dirty="0"/>
              <a:t>)</a:t>
            </a:r>
            <a:r>
              <a:rPr lang="ko-KR" altLang="en-US" dirty="0"/>
              <a:t>을 제외한 팀원 추가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3415" y="3945133"/>
            <a:ext cx="7854462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교과목 </a:t>
            </a:r>
            <a:r>
              <a:rPr lang="ko-KR" altLang="en-US" dirty="0" err="1"/>
              <a:t>미수강</a:t>
            </a:r>
            <a:r>
              <a:rPr lang="ko-KR" altLang="en-US" dirty="0"/>
              <a:t> 학생</a:t>
            </a:r>
            <a:r>
              <a:rPr lang="en-US" altLang="ko-KR" dirty="0"/>
              <a:t>, </a:t>
            </a:r>
            <a:r>
              <a:rPr lang="ko-KR" altLang="en-US" dirty="0"/>
              <a:t>앵커사업 미참여학과 학생일 경우 외부 팀원 추가</a:t>
            </a:r>
          </a:p>
        </p:txBody>
      </p:sp>
    </p:spTree>
    <p:extLst>
      <p:ext uri="{BB962C8B-B14F-4D97-AF65-F5344CB8AC3E}">
        <p14:creationId xmlns:p14="http://schemas.microsoft.com/office/powerpoint/2010/main" val="3013613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40"/>
            <a:ext cx="12192000" cy="673330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660966" y="6029773"/>
            <a:ext cx="870067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 rot="16200000">
            <a:off x="4928754" y="5923786"/>
            <a:ext cx="453042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662040" y="6025461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작성 후 제출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7848" y="3549646"/>
            <a:ext cx="7654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FF0000"/>
                </a:solidFill>
              </a:rPr>
              <a:t>첨부파일</a:t>
            </a:r>
            <a:r>
              <a:rPr lang="en-US" altLang="ko-KR" sz="3200" b="1" dirty="0">
                <a:solidFill>
                  <a:srgbClr val="FF0000"/>
                </a:solidFill>
              </a:rPr>
              <a:t>(.</a:t>
            </a:r>
            <a:r>
              <a:rPr lang="en-US" altLang="ko-KR" sz="3200" b="1" dirty="0" err="1">
                <a:solidFill>
                  <a:srgbClr val="FF0000"/>
                </a:solidFill>
              </a:rPr>
              <a:t>hwp</a:t>
            </a:r>
            <a:r>
              <a:rPr lang="en-US" altLang="ko-KR" sz="3200" b="1" dirty="0">
                <a:solidFill>
                  <a:srgbClr val="FF0000"/>
                </a:solidFill>
              </a:rPr>
              <a:t>, .pdf) </a:t>
            </a:r>
            <a:r>
              <a:rPr lang="ko-KR" altLang="en-US" sz="3200" b="1" dirty="0">
                <a:solidFill>
                  <a:srgbClr val="FF0000"/>
                </a:solidFill>
              </a:rPr>
              <a:t>제출 </a:t>
            </a:r>
            <a:r>
              <a:rPr lang="en-US" altLang="ko-KR" sz="3200" b="1" dirty="0">
                <a:solidFill>
                  <a:srgbClr val="FF0000"/>
                </a:solidFill>
              </a:rPr>
              <a:t>(</a:t>
            </a:r>
            <a:r>
              <a:rPr lang="ko-KR" altLang="en-US" sz="3200" b="1" dirty="0">
                <a:solidFill>
                  <a:srgbClr val="FF0000"/>
                </a:solidFill>
              </a:rPr>
              <a:t>서명 필수</a:t>
            </a:r>
            <a:r>
              <a:rPr lang="en-US" altLang="ko-KR" sz="3200" b="1" dirty="0">
                <a:solidFill>
                  <a:srgbClr val="FF0000"/>
                </a:solidFill>
              </a:rPr>
              <a:t>!)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394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828"/>
            <a:ext cx="12192000" cy="638417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995053" y="1840159"/>
            <a:ext cx="1762300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74564" y="5255921"/>
            <a:ext cx="4000580" cy="5226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팀장이 만든 팀 생성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8576733" y="5255921"/>
            <a:ext cx="3352799" cy="5226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관리 들어가서 개인정보 동의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10885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팀원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133" b="1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동의방법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4665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6070"/>
            <a:ext cx="4843491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지도교수 </a:t>
            </a:r>
            <a:r>
              <a:rPr lang="ko-KR" altLang="en-US" sz="2133" b="1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승인방법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2133" b="1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33" b="1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2"/>
            <a:ext cx="12192000" cy="630935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268689" y="4316382"/>
            <a:ext cx="2873431" cy="8977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10406146" y="3545377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936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820487" y="753890"/>
            <a:ext cx="1812176" cy="3906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608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F97D14E-3800-4B87-BE3E-8CAA9D8BA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34462" y="3761510"/>
            <a:ext cx="11676184" cy="39035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>
            <a:off x="11062020" y="2763982"/>
            <a:ext cx="598516" cy="66501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810946" y="2136062"/>
            <a:ext cx="33810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해당연도 확인 후 클릭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9650" y="2925841"/>
            <a:ext cx="3251211" cy="4462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300" b="1" dirty="0" err="1">
                <a:solidFill>
                  <a:srgbClr val="FF0000"/>
                </a:solidFill>
              </a:rPr>
              <a:t>프로그램명</a:t>
            </a:r>
            <a:r>
              <a:rPr lang="en-US" altLang="ko-KR" sz="2300" b="1" dirty="0">
                <a:solidFill>
                  <a:srgbClr val="FF0000"/>
                </a:solidFill>
              </a:rPr>
              <a:t>: [RISE</a:t>
            </a:r>
            <a:r>
              <a:rPr lang="ko-KR" altLang="en-US" sz="2300" b="1" dirty="0">
                <a:solidFill>
                  <a:srgbClr val="FF0000"/>
                </a:solidFill>
              </a:rPr>
              <a:t>사업</a:t>
            </a:r>
            <a:r>
              <a:rPr lang="en-US" altLang="ko-KR" sz="2300" b="1" dirty="0">
                <a:solidFill>
                  <a:srgbClr val="FF0000"/>
                </a:solidFill>
              </a:rPr>
              <a:t>]</a:t>
            </a:r>
            <a:endParaRPr lang="ko-KR" altLang="en-US" sz="2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95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195455" y="5381380"/>
            <a:ext cx="681643" cy="453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8190" y="4902432"/>
            <a:ext cx="3657600" cy="32627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884497" y="4852246"/>
            <a:ext cx="5564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담당 교수 승인 후 → 담당자 승인 가능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045230" y="1654174"/>
            <a:ext cx="2848494" cy="4572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315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124</Words>
  <Application>Microsoft Office PowerPoint</Application>
  <PresentationFormat>와이드스크린</PresentationFormat>
  <Paragraphs>27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오한별</dc:creator>
  <cp:lastModifiedBy>Administrator</cp:lastModifiedBy>
  <cp:revision>46</cp:revision>
  <dcterms:created xsi:type="dcterms:W3CDTF">2020-08-25T00:23:33Z</dcterms:created>
  <dcterms:modified xsi:type="dcterms:W3CDTF">2026-09-16T08:49:28Z</dcterms:modified>
</cp:coreProperties>
</file>